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77" r:id="rId3"/>
    <p:sldId id="274" r:id="rId4"/>
    <p:sldId id="275" r:id="rId5"/>
    <p:sldId id="278" r:id="rId6"/>
    <p:sldId id="270" r:id="rId7"/>
    <p:sldId id="272" r:id="rId8"/>
    <p:sldId id="273" r:id="rId9"/>
    <p:sldId id="282" r:id="rId10"/>
    <p:sldId id="262" r:id="rId11"/>
    <p:sldId id="259" r:id="rId12"/>
    <p:sldId id="263" r:id="rId13"/>
    <p:sldId id="265" r:id="rId14"/>
    <p:sldId id="267" r:id="rId15"/>
    <p:sldId id="279" r:id="rId16"/>
    <p:sldId id="281" r:id="rId17"/>
    <p:sldId id="260" r:id="rId18"/>
    <p:sldId id="25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30B"/>
    <a:srgbClr val="3A3843"/>
    <a:srgbClr val="72D6E7"/>
    <a:srgbClr val="BDF8FC"/>
    <a:srgbClr val="010206"/>
    <a:srgbClr val="000105"/>
    <a:srgbClr val="7DCA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jpeg>
</file>

<file path=ppt/media/image2.gif>
</file>

<file path=ppt/media/image3.png>
</file>

<file path=ppt/media/image4.png>
</file>

<file path=ppt/media/image5.gif>
</file>

<file path=ppt/media/image50.png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36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001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525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49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51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610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57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997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768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22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13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4000">
              <a:srgbClr val="16242C"/>
            </a:gs>
            <a:gs pos="11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BE19A-9483-4D9A-8E30-58F293C9FB4C}" type="datetimeFigureOut">
              <a:rPr lang="en-US" smtClean="0"/>
              <a:t>10/4/2015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336A2-3A5F-46FB-B327-7ED75B5D0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2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70671"/>
            <a:ext cx="12191999" cy="7828671"/>
          </a:xfrm>
          <a:prstGeom prst="rect">
            <a:avLst/>
          </a:prstGeom>
          <a:gradFill>
            <a:gsLst>
              <a:gs pos="61000">
                <a:srgbClr val="010206"/>
              </a:gs>
              <a:gs pos="0">
                <a:srgbClr val="72D6E7">
                  <a:alpha val="66000"/>
                  <a:lumMod val="64000"/>
                </a:srgbClr>
              </a:gs>
            </a:gsLst>
            <a:path path="rect">
              <a:fillToRect l="50000" t="50000" r="50000" b="50000"/>
            </a:path>
          </a:gradFill>
          <a:effectLst>
            <a:softEdge rad="0"/>
          </a:effectLst>
        </p:spPr>
      </p:pic>
      <p:sp>
        <p:nvSpPr>
          <p:cNvPr id="7" name="TextBox 6"/>
          <p:cNvSpPr txBox="1"/>
          <p:nvPr/>
        </p:nvSpPr>
        <p:spPr>
          <a:xfrm>
            <a:off x="2827605" y="1786003"/>
            <a:ext cx="7427741" cy="2554545"/>
          </a:xfrm>
          <a:prstGeom prst="rect">
            <a:avLst/>
          </a:prstGeom>
          <a:gradFill flip="none" rotWithShape="1">
            <a:gsLst>
              <a:gs pos="61000">
                <a:srgbClr val="010206"/>
              </a:gs>
              <a:gs pos="0">
                <a:srgbClr val="72D6E7"/>
              </a:gs>
            </a:gsLst>
            <a:path path="rect">
              <a:fillToRect l="50000" t="50000" r="50000" b="50000"/>
            </a:path>
            <a:tileRect/>
          </a:gradFill>
          <a:effectLst>
            <a:softEdge rad="304800"/>
          </a:effectLst>
        </p:spPr>
        <p:txBody>
          <a:bodyPr wrap="square" rtlCol="0">
            <a:spAutoFit/>
          </a:bodyPr>
          <a:lstStyle/>
          <a:p>
            <a:pPr algn="ctr"/>
            <a:endParaRPr lang="en-US" sz="32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CST-250 FINAL PROJECT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GROUP # 6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</a:rPr>
              <a:t>SORTING ALGORITHMS</a:t>
            </a:r>
          </a:p>
          <a:p>
            <a:pPr algn="ctr"/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10685" y="5934670"/>
            <a:ext cx="49235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Rudi </a:t>
            </a:r>
            <a:r>
              <a:rPr lang="en-US" dirty="0" err="1" smtClean="0">
                <a:solidFill>
                  <a:schemeClr val="bg1"/>
                </a:solidFill>
              </a:rPr>
              <a:t>Wever</a:t>
            </a:r>
            <a:r>
              <a:rPr lang="en-US" dirty="0" smtClean="0">
                <a:solidFill>
                  <a:schemeClr val="bg1"/>
                </a:solidFill>
              </a:rPr>
              <a:t>          Jeremy Hoyle          Michael Camp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264245" y="6519446"/>
            <a:ext cx="7448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Fall 2015</a:t>
            </a:r>
          </a:p>
        </p:txBody>
      </p:sp>
    </p:spTree>
    <p:extLst>
      <p:ext uri="{BB962C8B-B14F-4D97-AF65-F5344CB8AC3E}">
        <p14:creationId xmlns:p14="http://schemas.microsoft.com/office/powerpoint/2010/main" val="113372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7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1080" y="505769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WILDCARD SORT:</a:t>
            </a:r>
            <a:b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DIFFERENT SORTS CONSIDERED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269" y="2045088"/>
            <a:ext cx="2196252" cy="12353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107269" y="3148295"/>
            <a:ext cx="2461847" cy="211015"/>
          </a:xfrm>
          <a:prstGeom prst="rect">
            <a:avLst/>
          </a:prstGeom>
          <a:solidFill>
            <a:srgbClr val="72D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74688" y="2122635"/>
            <a:ext cx="229101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/>
              <a:t>Radix Sort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988056" y="3148295"/>
                <a:ext cx="7639848" cy="2646878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80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 smtClean="0"/>
                  <a:t>Performance: fast</a:t>
                </a:r>
                <a:r>
                  <a:rPr lang="en-US" sz="2400" dirty="0"/>
                  <a:t> </a:t>
                </a:r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O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err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𝑤𝑛</m:t>
                        </m:r>
                      </m:e>
                    </m:d>
                    <m:r>
                      <a:rPr lang="en-US" sz="2400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; </m:t>
                    </m:r>
                  </m:oMath>
                </a14:m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 smtClean="0"/>
                  <a:t>is the length of an element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 smtClean="0"/>
                  <a:t>However if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 smtClean="0"/>
                  <a:t>is not constant, then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 smtClean="0"/>
                  <a:t>is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func>
                  </m:oMath>
                </a14:m>
                <a:endParaRPr lang="en-US" sz="2400" i="1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 smtClean="0">
                    <a:ea typeface="Cambria Math" panose="02040503050406030204" pitchFamily="18" charset="0"/>
                  </a:rPr>
                  <a:t>Could be hard to implement in PLP code</a:t>
                </a:r>
              </a:p>
              <a:p>
                <a:endParaRPr 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8056" y="3148295"/>
                <a:ext cx="7639848" cy="2646878"/>
              </a:xfrm>
              <a:prstGeom prst="rect">
                <a:avLst/>
              </a:prstGeom>
              <a:blipFill rotWithShape="0">
                <a:blip r:embed="rId3"/>
                <a:stretch>
                  <a:fillRect l="-1038"/>
                </a:stretch>
              </a:blipFill>
              <a:ln w="3175"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745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2000">
              <a:srgbClr val="72D6E7"/>
            </a:gs>
            <a:gs pos="97000">
              <a:srgbClr val="16242C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1079" y="505769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WILDCARD SORT:</a:t>
            </a:r>
            <a:b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</a:br>
            <a:r>
              <a:rPr lang="en-US" sz="28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DIFFERENT SORTS CONSIDERED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821659" y="2119830"/>
            <a:ext cx="233749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/>
              <a:t>Quick Sort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588273" y="3341469"/>
                <a:ext cx="7663958" cy="25853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endParaRPr lang="en-US" dirty="0" smtClean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smtClean="0"/>
                  <a:t>Performance: fast O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8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func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smtClean="0"/>
                  <a:t>Very efficient on large lists, generally when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800" i="1" dirty="0" smtClean="0"/>
                  <a:t> </a:t>
                </a:r>
                <a:r>
                  <a:rPr lang="en-US" sz="2800" dirty="0" smtClean="0"/>
                  <a:t>&gt;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20</m:t>
                    </m:r>
                  </m:oMath>
                </a14:m>
                <a:endParaRPr 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smtClean="0">
                    <a:ea typeface="Cambria Math" panose="02040503050406030204" pitchFamily="18" charset="0"/>
                  </a:rPr>
                  <a:t>Considered “in-place”</a:t>
                </a:r>
              </a:p>
              <a:p>
                <a:endParaRPr 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8273" y="3341469"/>
                <a:ext cx="7663958" cy="2585323"/>
              </a:xfrm>
              <a:prstGeom prst="rect">
                <a:avLst/>
              </a:prstGeom>
              <a:blipFill rotWithShape="0">
                <a:blip r:embed="rId2"/>
                <a:stretch>
                  <a:fillRect l="-143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213" y="2159464"/>
            <a:ext cx="2420595" cy="115347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821659" y="2856243"/>
            <a:ext cx="44305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Works with a divide and conquer method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319575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7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1079" y="505769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Quick Sort: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87272" y="1625205"/>
            <a:ext cx="21835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smtClean="0"/>
              <a:t>How it works</a:t>
            </a:r>
            <a:r>
              <a:rPr lang="en-US" sz="2800" dirty="0" smtClean="0"/>
              <a:t>: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1187272" y="2158434"/>
            <a:ext cx="9855866" cy="38164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  Pick a ‘pivot’ value, which divides the array into 2 parts, a &amp; b</a:t>
            </a:r>
          </a:p>
          <a:p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  All the elements less than the ‘pivot’ go into part a</a:t>
            </a:r>
          </a:p>
          <a:p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  All the elements greater than the ‘pivot’ go into part 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  The routine is recursively called to sort each part, until parts</a:t>
            </a:r>
          </a:p>
          <a:p>
            <a:r>
              <a:rPr lang="en-US" sz="2800" dirty="0" smtClean="0"/>
              <a:t>      contain 1 element</a:t>
            </a:r>
          </a:p>
          <a:p>
            <a:endParaRPr lang="en-US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187272" y="1558278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187272" y="5711483"/>
            <a:ext cx="511396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array is considered </a:t>
            </a:r>
            <a:r>
              <a:rPr lang="en-US" sz="2800" dirty="0" smtClean="0"/>
              <a:t>sorted</a:t>
            </a:r>
            <a:endParaRPr lang="en-US" sz="2800" dirty="0">
              <a:ea typeface="Cambria Math" panose="020405030504060302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388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6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1079" y="505769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Quick Sort: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87272" y="1613387"/>
            <a:ext cx="21637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Pseudo-code:</a:t>
            </a:r>
            <a:endParaRPr lang="en-US" sz="2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187272" y="1558278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030892" y="2168454"/>
            <a:ext cx="39998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pivot = array[(left + right) / 2]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51069" y="1737395"/>
            <a:ext cx="5994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 a ‘pivot’ value, which divides the array into 2 parts, a &amp; b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14624" y="2601819"/>
            <a:ext cx="5328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All the elements less than the ‘pivot’ go into part a</a:t>
            </a:r>
          </a:p>
          <a:p>
            <a:r>
              <a:rPr lang="en-US" dirty="0" smtClean="0"/>
              <a:t>All the elements greater than the ‘pivot’ go into part 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164037" y="3201983"/>
            <a:ext cx="485335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    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  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&lt;= j) {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 while (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&lt; pivot)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 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 while (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[j] &gt; pivot)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 j--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 if (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&lt;= j) {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 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tmp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 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= 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[j]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 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[j] = 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tmp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 </a:t>
            </a:r>
            <a:r>
              <a:rPr lang="en-US" sz="1600" dirty="0" err="1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           j--</a:t>
            </a:r>
            <a:endParaRPr lang="en-US" sz="1600" dirty="0" smtClean="0">
              <a:solidFill>
                <a:schemeClr val="accent1">
                  <a:lumMod val="50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44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6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1079" y="505769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Quick Sort: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87272" y="1613387"/>
            <a:ext cx="21637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Pseudo-code: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265507" y="4050118"/>
            <a:ext cx="535679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array is considered sorted</a:t>
            </a:r>
            <a:endParaRPr lang="en-US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187272" y="1558278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487594" y="2440588"/>
            <a:ext cx="27895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      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if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(left &lt; j)</a:t>
            </a:r>
            <a:endParaRPr lang="en-US" dirty="0" smtClean="0">
              <a:solidFill>
                <a:schemeClr val="accent1">
                  <a:lumMod val="50000"/>
                </a:schemeClr>
              </a:solidFill>
              <a:effectLst/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           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quicksort(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arr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, left, j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     if (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&lt; right)</a:t>
            </a:r>
            <a:endParaRPr lang="en-US" dirty="0" smtClean="0">
              <a:solidFill>
                <a:schemeClr val="accent1">
                  <a:lumMod val="50000"/>
                </a:schemeClr>
              </a:solidFill>
              <a:effectLst/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           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quicksort(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arr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, right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)</a:t>
            </a:r>
            <a:endParaRPr lang="en-US" dirty="0" smtClean="0">
              <a:solidFill>
                <a:schemeClr val="accent1">
                  <a:lumMod val="50000"/>
                </a:schemeClr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60595" y="1818887"/>
            <a:ext cx="58096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routine is recursively called to sort each part, until parts</a:t>
            </a:r>
          </a:p>
          <a:p>
            <a:r>
              <a:rPr lang="en-US" dirty="0" smtClean="0"/>
              <a:t>contain 1 element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89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6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95753" y="618978"/>
            <a:ext cx="42434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Courier Std" panose="02070409020205020404" pitchFamily="49" charset="0"/>
              </a:rPr>
              <a:t>Optimization</a:t>
            </a:r>
            <a:endParaRPr lang="en-US" sz="4400" dirty="0">
              <a:latin typeface="Courier Std" panose="02070409020205020404" pitchFamily="49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195753" y="1388419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602524" y="1511529"/>
            <a:ext cx="6692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 was optimized by examining all 3 algorithms </a:t>
            </a:r>
            <a:r>
              <a:rPr lang="en-US" dirty="0"/>
              <a:t>for better </a:t>
            </a:r>
            <a:r>
              <a:rPr lang="en-US" dirty="0" smtClean="0"/>
              <a:t>methods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464844" y="1962849"/>
            <a:ext cx="9417963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example: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Bubble sort: after one pass, the largest value is in the n position in array.</a:t>
            </a:r>
          </a:p>
          <a:p>
            <a:r>
              <a:rPr lang="en-US" dirty="0" smtClean="0"/>
              <a:t>     The next pass only has to compare from array [ </a:t>
            </a:r>
            <a:r>
              <a:rPr lang="en-US" dirty="0" err="1" smtClean="0"/>
              <a:t>i</a:t>
            </a:r>
            <a:r>
              <a:rPr lang="en-US" dirty="0" smtClean="0"/>
              <a:t> ]  to array [ n – 1 ] .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Insertion sort: originally implemented a register for comparison to exit, and fixed with reversing</a:t>
            </a:r>
          </a:p>
          <a:p>
            <a:r>
              <a:rPr lang="en-US" dirty="0"/>
              <a:t> </a:t>
            </a:r>
            <a:r>
              <a:rPr lang="en-US" dirty="0" smtClean="0"/>
              <a:t>    the comparison and comparing with $0, instead of using additional registers.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Quick sort: originally had implemented a ‘middle-of-three’ method for determining</a:t>
            </a:r>
          </a:p>
          <a:p>
            <a:r>
              <a:rPr lang="en-US" dirty="0" smtClean="0"/>
              <a:t>     pivot location, but due to length of code, it was abandoned.  Also methods for determining </a:t>
            </a:r>
          </a:p>
          <a:p>
            <a:r>
              <a:rPr lang="en-US" dirty="0" smtClean="0"/>
              <a:t>     arrays of size = 1 and size = 2, were deemed to take too much time for small improvements.  </a:t>
            </a:r>
          </a:p>
          <a:p>
            <a:r>
              <a:rPr lang="en-US" dirty="0"/>
              <a:t> </a:t>
            </a:r>
            <a:r>
              <a:rPr lang="en-US" dirty="0" smtClean="0"/>
              <a:t>    Initial flow path was design with jumping instead of nesting by </a:t>
            </a:r>
            <a:r>
              <a:rPr lang="en-US" dirty="0" err="1" smtClean="0">
                <a:solidFill>
                  <a:srgbClr val="002060"/>
                </a:solidFill>
                <a:latin typeface="Courier Std" panose="02070409020205020404" pitchFamily="49" charset="0"/>
              </a:rPr>
              <a:t>jal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smtClean="0"/>
              <a:t>instructions and caused </a:t>
            </a:r>
          </a:p>
          <a:p>
            <a:r>
              <a:rPr lang="en-US" dirty="0"/>
              <a:t> </a:t>
            </a:r>
            <a:r>
              <a:rPr lang="en-US" dirty="0" smtClean="0"/>
              <a:t>    no recursion which worked on some cases.  </a:t>
            </a:r>
            <a:r>
              <a:rPr lang="en-US" dirty="0" smtClean="0">
                <a:latin typeface="Courier Std" panose="02070409020205020404" pitchFamily="49" charset="0"/>
              </a:rPr>
              <a:t>push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pop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smtClean="0"/>
              <a:t>instructions were utilized to make</a:t>
            </a:r>
          </a:p>
          <a:p>
            <a:r>
              <a:rPr lang="en-US" dirty="0"/>
              <a:t> </a:t>
            </a:r>
            <a:r>
              <a:rPr lang="en-US" dirty="0" smtClean="0"/>
              <a:t>    truly recursive.  Additionally, branching to a jump was consolidated to a single branch</a:t>
            </a:r>
          </a:p>
          <a:p>
            <a:r>
              <a:rPr lang="en-US" dirty="0"/>
              <a:t> </a:t>
            </a:r>
            <a:r>
              <a:rPr lang="en-US" dirty="0" smtClean="0"/>
              <a:t>    instruction for cleaner loop exits.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195753" y="1962850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37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6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95753" y="618978"/>
            <a:ext cx="42434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Courier Std" panose="02070409020205020404" pitchFamily="49" charset="0"/>
              </a:rPr>
              <a:t>Optimization</a:t>
            </a:r>
            <a:endParaRPr lang="en-US" sz="4400" dirty="0">
              <a:latin typeface="Courier Std" panose="02070409020205020404" pitchFamily="49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195753" y="1388419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293034" y="1479843"/>
            <a:ext cx="77600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 was optimized for all 3 sorts by examining PLP code for faster </a:t>
            </a:r>
            <a:r>
              <a:rPr lang="en-US" dirty="0" smtClean="0"/>
              <a:t>performance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091105" y="2126174"/>
            <a:ext cx="3503588" cy="341632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For example:</a:t>
            </a:r>
          </a:p>
          <a:p>
            <a:r>
              <a:rPr lang="en-US" dirty="0" smtClean="0"/>
              <a:t>In the case where a register needs</a:t>
            </a:r>
          </a:p>
          <a:p>
            <a:r>
              <a:rPr lang="en-US" dirty="0"/>
              <a:t>t</a:t>
            </a:r>
            <a:r>
              <a:rPr lang="en-US" dirty="0" smtClean="0"/>
              <a:t>o be initialized to a value of 0 or 1,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  li $t1, 0</a:t>
            </a:r>
          </a:p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 li $t2, 1</a:t>
            </a:r>
          </a:p>
          <a:p>
            <a:endParaRPr lang="en-US" dirty="0" smtClean="0">
              <a:solidFill>
                <a:srgbClr val="002060"/>
              </a:solidFill>
              <a:latin typeface="Courier Std" panose="02070409020205020404" pitchFamily="49" charset="0"/>
            </a:endParaRPr>
          </a:p>
          <a:p>
            <a:r>
              <a:rPr lang="en-US" dirty="0" smtClean="0"/>
              <a:t>this can be performed faster by,</a:t>
            </a:r>
          </a:p>
          <a:p>
            <a:r>
              <a:rPr lang="en-US" dirty="0"/>
              <a:t> </a:t>
            </a:r>
            <a:r>
              <a:rPr lang="en-US" dirty="0" smtClean="0"/>
              <a:t>     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lui $t1, 0</a:t>
            </a:r>
          </a:p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 ori $t2, $0, 1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4644934" y="2126174"/>
            <a:ext cx="6364482" cy="4247317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For example:</a:t>
            </a:r>
          </a:p>
          <a:p>
            <a:r>
              <a:rPr lang="en-US" dirty="0" smtClean="0"/>
              <a:t>In some instances,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nop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smtClean="0"/>
              <a:t>instructions were removed or replaced by instructions that would normally precede a jump instruction,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  </a:t>
            </a:r>
            <a:r>
              <a:rPr lang="en-US" dirty="0" err="1" smtClean="0">
                <a:solidFill>
                  <a:srgbClr val="002060"/>
                </a:solidFill>
                <a:latin typeface="Courier Std" panose="02070409020205020404" pitchFamily="49" charset="0"/>
              </a:rPr>
              <a:t>addu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$t0, $t1, 1</a:t>
            </a:r>
          </a:p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 j label</a:t>
            </a:r>
          </a:p>
          <a:p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  </a:t>
            </a:r>
            <a:r>
              <a:rPr lang="en-US" dirty="0" err="1" smtClean="0">
                <a:solidFill>
                  <a:srgbClr val="002060"/>
                </a:solidFill>
                <a:latin typeface="Courier Std" panose="02070409020205020404" pitchFamily="49" charset="0"/>
              </a:rPr>
              <a:t>nop</a:t>
            </a:r>
            <a:endParaRPr lang="en-US" dirty="0" smtClean="0">
              <a:solidFill>
                <a:srgbClr val="002060"/>
              </a:solidFill>
              <a:latin typeface="Courier Std" panose="02070409020205020404" pitchFamily="49" charset="0"/>
            </a:endParaRPr>
          </a:p>
          <a:p>
            <a:endParaRPr lang="en-US" dirty="0" smtClean="0">
              <a:solidFill>
                <a:srgbClr val="002060"/>
              </a:solidFill>
              <a:latin typeface="Courier Std" panose="02070409020205020404" pitchFamily="49" charset="0"/>
            </a:endParaRPr>
          </a:p>
          <a:p>
            <a:r>
              <a:rPr lang="en-US" dirty="0"/>
              <a:t> </a:t>
            </a:r>
            <a:r>
              <a:rPr lang="en-US" dirty="0" smtClean="0"/>
              <a:t>    can be performed faster by,</a:t>
            </a:r>
          </a:p>
          <a:p>
            <a:r>
              <a:rPr lang="en-US" dirty="0"/>
              <a:t> </a:t>
            </a:r>
            <a:r>
              <a:rPr lang="en-US" dirty="0" smtClean="0"/>
              <a:t>     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jump label</a:t>
            </a:r>
          </a:p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 </a:t>
            </a:r>
            <a:r>
              <a:rPr lang="en-US" dirty="0" err="1" smtClean="0">
                <a:solidFill>
                  <a:srgbClr val="002060"/>
                </a:solidFill>
                <a:latin typeface="Courier Std" panose="02070409020205020404" pitchFamily="49" charset="0"/>
              </a:rPr>
              <a:t>addu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$t0, $t1, 1</a:t>
            </a:r>
          </a:p>
          <a:p>
            <a:endParaRPr lang="en-US" dirty="0">
              <a:solidFill>
                <a:srgbClr val="002060"/>
              </a:solidFill>
              <a:latin typeface="Courier Std" panose="020704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This is very risky because without the branch</a:t>
            </a:r>
          </a:p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</a:t>
            </a:r>
            <a:r>
              <a:rPr lang="en-US" dirty="0" smtClean="0"/>
              <a:t>delay slot, the following instruction will execute, and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  </a:t>
            </a:r>
            <a:r>
              <a:rPr lang="en-US" dirty="0" smtClean="0"/>
              <a:t>is not considered proper use.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1195753" y="1962850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745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://nces.ed.gov/nceskids/createagraph/graphwrite.aspx?ID=40977e28f2924f6babeb2ad289558565&amp;r=10907.1656603&amp;file=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7520" y="1268772"/>
            <a:ext cx="6144626" cy="474014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268255" y="731520"/>
            <a:ext cx="5643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Courier Std" panose="02070409020205020404" pitchFamily="49" charset="0"/>
              </a:rPr>
              <a:t>Comparison of Algorithms</a:t>
            </a:r>
            <a:endParaRPr lang="en-US" sz="2800" dirty="0">
              <a:latin typeface="Courier Std" panose="020704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43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7000">
              <a:srgbClr val="010206"/>
            </a:gs>
            <a:gs pos="6000">
              <a:srgbClr val="72D6E7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47" y="238960"/>
            <a:ext cx="11549576" cy="633046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18149" y="2709524"/>
            <a:ext cx="6008376" cy="1754326"/>
          </a:xfrm>
          <a:prstGeom prst="rect">
            <a:avLst/>
          </a:prstGeom>
          <a:solidFill>
            <a:srgbClr val="BDF8FC">
              <a:alpha val="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1030B"/>
                  </a:solidFill>
                </a:ln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CST-250 FINAL PROJECT</a:t>
            </a:r>
          </a:p>
          <a:p>
            <a:pPr algn="ctr"/>
            <a:r>
              <a:rPr lang="en-US" sz="3600" b="1" dirty="0" smtClean="0">
                <a:ln>
                  <a:solidFill>
                    <a:srgbClr val="01030B"/>
                  </a:solidFill>
                </a:ln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 # 6</a:t>
            </a:r>
          </a:p>
          <a:p>
            <a:pPr algn="ctr"/>
            <a:r>
              <a:rPr lang="en-US" sz="3600" b="1" dirty="0" smtClean="0">
                <a:ln>
                  <a:solidFill>
                    <a:srgbClr val="01030B"/>
                  </a:solidFill>
                </a:ln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SORTING ALGORITHMS</a:t>
            </a:r>
            <a:endParaRPr lang="en-US" sz="3600" b="1" dirty="0">
              <a:ln>
                <a:solidFill>
                  <a:srgbClr val="01030B"/>
                </a:solidFill>
              </a:ln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004269" y="6529140"/>
            <a:ext cx="9277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Fall 2015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76999" y="6154699"/>
            <a:ext cx="38779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Michael Camp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284776" y="5204521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Rudi </a:t>
            </a:r>
            <a:r>
              <a:rPr lang="en-US" sz="4000" b="1" dirty="0" err="1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Wever</a:t>
            </a:r>
            <a:endParaRPr lang="en-US" sz="40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69827" y="4764025"/>
            <a:ext cx="2892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en-US" sz="2400" b="1" u="sng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         MEMBERS          </a:t>
            </a:r>
            <a:endParaRPr lang="en-US" sz="2400" b="1" u="sng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14543" y="5698838"/>
            <a:ext cx="38779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Jeremy Hoyle</a:t>
            </a:r>
            <a:endParaRPr lang="en-US" sz="40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52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8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8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8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8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6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1079" y="505769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Bubble Sort: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187272" y="1558278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841011" y="2136607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        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532247" y="3812738"/>
            <a:ext cx="1966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>
              <a:solidFill>
                <a:srgbClr val="002060"/>
              </a:solidFill>
              <a:latin typeface="Courier Std" panose="02070409020205020404" pitchFamily="49" charset="0"/>
            </a:endParaRP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310702" y="1558278"/>
                <a:ext cx="5440194" cy="43550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 smtClean="0"/>
              </a:p>
              <a:p>
                <a:pPr>
                  <a:lnSpc>
                    <a:spcPct val="150000"/>
                  </a:lnSpc>
                </a:pPr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smtClean="0"/>
                  <a:t>Comparison sort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smtClean="0"/>
                  <a:t>Simple to implement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smtClean="0"/>
                  <a:t>Performance</a:t>
                </a:r>
                <a:r>
                  <a:rPr lang="en-US" sz="2800" dirty="0"/>
                  <a:t>: </a:t>
                </a:r>
                <a:r>
                  <a:rPr lang="en-US" sz="2800" dirty="0" smtClean="0"/>
                  <a:t>slow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O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800" i="1" baseline="3000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 smtClean="0">
                    <a:ea typeface="Cambria Math" panose="02040503050406030204" pitchFamily="18" charset="0"/>
                  </a:rPr>
                  <a:t>Not practical for large arrays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800" dirty="0" smtClean="0"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0702" y="1558278"/>
                <a:ext cx="5440194" cy="4355038"/>
              </a:xfrm>
              <a:prstGeom prst="rect">
                <a:avLst/>
              </a:prstGeom>
              <a:blipFill rotWithShape="0">
                <a:blip r:embed="rId2"/>
                <a:stretch>
                  <a:fillRect l="-20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355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5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91418" y="1118601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Bubble Sort: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187272" y="1831332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355" y="675249"/>
            <a:ext cx="1157781" cy="11061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87272" y="1858996"/>
            <a:ext cx="21737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smtClean="0"/>
              <a:t>How it works</a:t>
            </a:r>
            <a:r>
              <a:rPr lang="en-US" sz="2800" dirty="0" smtClean="0"/>
              <a:t>: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 flipH="1">
            <a:off x="2487636" y="2544064"/>
            <a:ext cx="772316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Compare adjacent elements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Swap elements if they are not in relative order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Set n to index of the last </a:t>
            </a:r>
            <a:r>
              <a:rPr lang="en-US" sz="2800" dirty="0" smtClean="0"/>
              <a:t>swap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If no swap was performed, then list is sorted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Repeat from the beginning until n</a:t>
            </a:r>
            <a:r>
              <a:rPr lang="en-US" sz="2800" baseline="30000" dirty="0" smtClean="0"/>
              <a:t>th</a:t>
            </a:r>
            <a:r>
              <a:rPr lang="en-US" sz="2800" dirty="0" smtClean="0"/>
              <a:t> element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733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7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91418" y="1118601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Bubble Sort: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187272" y="1831332"/>
            <a:ext cx="9687054" cy="0"/>
          </a:xfrm>
          <a:prstGeom prst="line">
            <a:avLst/>
          </a:prstGeom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355" y="675249"/>
            <a:ext cx="1157781" cy="110613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87272" y="1858996"/>
            <a:ext cx="17844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Courier Std" panose="02070409020205020404" pitchFamily="49" charset="0"/>
              </a:rPr>
              <a:t>Example</a:t>
            </a:r>
            <a:r>
              <a:rPr lang="en-US" sz="2800" dirty="0" smtClean="0"/>
              <a:t>: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739" y="2494113"/>
            <a:ext cx="8804073" cy="3386182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72116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6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1079" y="505769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Bubble Sort: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87272" y="1613387"/>
            <a:ext cx="21637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Pseudo-code:</a:t>
            </a:r>
            <a:endParaRPr lang="en-US" sz="2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187272" y="1558278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841011" y="2136607"/>
            <a:ext cx="31936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s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wapped = false</a:t>
            </a:r>
          </a:p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f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or </a:t>
            </a:r>
            <a:r>
              <a:rPr lang="en-US" dirty="0" err="1" smtClean="0">
                <a:solidFill>
                  <a:srgbClr val="002060"/>
                </a:solidFill>
                <a:latin typeface="Courier Std" panose="02070409020205020404" pitchFamily="49" charset="0"/>
              </a:rPr>
              <a:t>i</a:t>
            </a:r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= 1 to n – 1, inclusive do:</a:t>
            </a:r>
          </a:p>
          <a:p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    if A [ </a:t>
            </a:r>
            <a:r>
              <a:rPr lang="en-US" dirty="0" err="1">
                <a:solidFill>
                  <a:srgbClr val="002060"/>
                </a:solidFill>
                <a:latin typeface="Courier Std" panose="02070409020205020404" pitchFamily="49" charset="0"/>
              </a:rPr>
              <a:t>i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] &gt; A [ </a:t>
            </a:r>
            <a:r>
              <a:rPr lang="en-US" dirty="0" err="1" smtClean="0">
                <a:solidFill>
                  <a:srgbClr val="002060"/>
                </a:solidFill>
                <a:latin typeface="Courier Std" panose="02070409020205020404" pitchFamily="49" charset="0"/>
              </a:rPr>
              <a:t>i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+ 1]</a:t>
            </a:r>
          </a:p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       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351069" y="1737395"/>
                <a:ext cx="61889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Given a array of values of length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 smtClean="0"/>
                  <a:t>.  Compare adjacent elements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1069" y="1737395"/>
                <a:ext cx="6188938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887" t="-8197" r="-99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/>
          <p:cNvSpPr txBox="1"/>
          <p:nvPr/>
        </p:nvSpPr>
        <p:spPr>
          <a:xfrm>
            <a:off x="4047798" y="3828481"/>
            <a:ext cx="2654393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swap ( A [ </a:t>
            </a:r>
            <a:r>
              <a:rPr lang="en-US" dirty="0" err="1" smtClean="0">
                <a:solidFill>
                  <a:srgbClr val="002060"/>
                </a:solidFill>
                <a:latin typeface="Courier Std" panose="02070409020205020404" pitchFamily="49" charset="0"/>
              </a:rPr>
              <a:t>i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] </a:t>
            </a:r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, A [ </a:t>
            </a:r>
            <a:r>
              <a:rPr lang="en-US" dirty="0" err="1" smtClean="0">
                <a:solidFill>
                  <a:srgbClr val="002060"/>
                </a:solidFill>
                <a:latin typeface="Courier Std" panose="02070409020205020404" pitchFamily="49" charset="0"/>
              </a:rPr>
              <a:t>i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+ 1 </a:t>
            </a:r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] )</a:t>
            </a:r>
          </a:p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          swapped = </a:t>
            </a:r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true</a:t>
            </a:r>
          </a:p>
          <a:p>
            <a:r>
              <a:rPr lang="en-US" dirty="0" smtClean="0">
                <a:solidFill>
                  <a:srgbClr val="002060"/>
                </a:solidFill>
                <a:latin typeface="Courier Std" panose="02070409020205020404" pitchFamily="49" charset="0"/>
              </a:rPr>
              <a:t>          n = </a:t>
            </a:r>
            <a:r>
              <a:rPr lang="en-US" dirty="0" err="1" smtClean="0">
                <a:solidFill>
                  <a:srgbClr val="002060"/>
                </a:solidFill>
                <a:latin typeface="Courier Std" panose="02070409020205020404" pitchFamily="49" charset="0"/>
              </a:rPr>
              <a:t>i</a:t>
            </a:r>
            <a:endParaRPr lang="en-US" dirty="0">
              <a:solidFill>
                <a:srgbClr val="002060"/>
              </a:solidFill>
              <a:latin typeface="Courier Std" panose="02070409020205020404" pitchFamily="49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     end if</a:t>
            </a:r>
          </a:p>
          <a:p>
            <a:r>
              <a:rPr lang="en-US" dirty="0">
                <a:solidFill>
                  <a:srgbClr val="002060"/>
                </a:solidFill>
                <a:latin typeface="Courier Std" panose="02070409020205020404" pitchFamily="49" charset="0"/>
              </a:rPr>
              <a:t>end for</a:t>
            </a:r>
            <a:endParaRPr lang="en-US" dirty="0"/>
          </a:p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161867" y="3336936"/>
            <a:ext cx="4567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Swap elements if they are not in relative order.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04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4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6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50" y="795043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Insertion Sort: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187272" y="1831332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187272" y="1858996"/>
            <a:ext cx="21737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smtClean="0"/>
              <a:t>How it works</a:t>
            </a:r>
            <a:r>
              <a:rPr lang="en-US" sz="2800" dirty="0" smtClean="0"/>
              <a:t>:</a:t>
            </a:r>
            <a:endParaRPr lang="en-US" sz="2800" dirty="0"/>
          </a:p>
        </p:txBody>
      </p:sp>
      <p:pic>
        <p:nvPicPr>
          <p:cNvPr id="12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679" y="795043"/>
            <a:ext cx="707758" cy="1008626"/>
          </a:xfrm>
        </p:spPr>
      </p:pic>
      <p:sp>
        <p:nvSpPr>
          <p:cNvPr id="3" name="TextBox 2"/>
          <p:cNvSpPr txBox="1"/>
          <p:nvPr/>
        </p:nvSpPr>
        <p:spPr>
          <a:xfrm>
            <a:off x="2321169" y="26306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99710" y="2275605"/>
            <a:ext cx="6514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Similar </a:t>
            </a:r>
            <a:r>
              <a:rPr lang="en-US" sz="2400" dirty="0" smtClean="0"/>
              <a:t>to how </a:t>
            </a:r>
            <a:r>
              <a:rPr lang="en-US" sz="2400" dirty="0"/>
              <a:t>we sort a deck of cards by </a:t>
            </a:r>
            <a:r>
              <a:rPr lang="en-US" sz="2400" dirty="0" smtClean="0"/>
              <a:t>hand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599710" y="2735230"/>
            <a:ext cx="3596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Iterates through values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522541" y="4943028"/>
            <a:ext cx="5496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Is efficient at sorting a small number of </a:t>
            </a:r>
            <a:r>
              <a:rPr lang="en-US" sz="2000" dirty="0" smtClean="0"/>
              <a:t>values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2522541" y="5296042"/>
                <a:ext cx="212167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 smtClean="0"/>
                  <a:t>Big O is O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2541" y="5296042"/>
                <a:ext cx="2121671" cy="400110"/>
              </a:xfrm>
              <a:prstGeom prst="rect">
                <a:avLst/>
              </a:prstGeom>
              <a:blipFill rotWithShape="0">
                <a:blip r:embed="rId3"/>
                <a:stretch>
                  <a:fillRect l="-2586" t="-9231" r="-862" b="-2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2505900" y="5610323"/>
            <a:ext cx="60262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Shares the same complexity with bubble sort, but </a:t>
            </a:r>
            <a:r>
              <a:rPr lang="en-US" sz="2000" dirty="0" smtClean="0"/>
              <a:t>is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     </a:t>
            </a:r>
            <a:r>
              <a:rPr lang="en-US" sz="2000" dirty="0"/>
              <a:t>over twice as </a:t>
            </a:r>
            <a:r>
              <a:rPr lang="en-US" sz="2000" dirty="0" smtClean="0"/>
              <a:t>efficient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2599710" y="3214554"/>
            <a:ext cx="55320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Removes one element from input data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2599710" y="3712131"/>
            <a:ext cx="7725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Finds correct location of input data within the sorted list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2599710" y="4183169"/>
            <a:ext cx="4500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 Repeats until no inputs remain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492805" y="4587974"/>
            <a:ext cx="11233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Notes</a:t>
            </a:r>
            <a:r>
              <a:rPr lang="en-US" sz="2800" dirty="0" smtClean="0"/>
              <a:t>: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84758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5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5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75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75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5" grpId="0"/>
      <p:bldP spid="6" grpId="0"/>
      <p:bldP spid="7" grpId="0"/>
      <p:bldP spid="8" grpId="0"/>
      <p:bldP spid="10" grpId="0"/>
      <p:bldP spid="11" grpId="0"/>
      <p:bldP spid="14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8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50" y="795043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Insertion Sort: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187272" y="1831332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187272" y="1858996"/>
            <a:ext cx="17844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Courier Std" panose="02070409020205020404" pitchFamily="49" charset="0"/>
              </a:rPr>
              <a:t>Example</a:t>
            </a:r>
            <a:r>
              <a:rPr lang="en-US" sz="2800" dirty="0" smtClean="0"/>
              <a:t>:</a:t>
            </a:r>
            <a:endParaRPr lang="en-US" sz="2800" dirty="0"/>
          </a:p>
        </p:txBody>
      </p:sp>
      <p:pic>
        <p:nvPicPr>
          <p:cNvPr id="12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679" y="795043"/>
            <a:ext cx="707758" cy="1008626"/>
          </a:xfrm>
        </p:spPr>
      </p:pic>
      <p:sp>
        <p:nvSpPr>
          <p:cNvPr id="3" name="TextBox 2"/>
          <p:cNvSpPr txBox="1"/>
          <p:nvPr/>
        </p:nvSpPr>
        <p:spPr>
          <a:xfrm>
            <a:off x="2321169" y="26306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464234" y="1973781"/>
            <a:ext cx="10669621" cy="43513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u="sng" dirty="0" smtClean="0"/>
              <a:t>3</a:t>
            </a:r>
            <a:r>
              <a:rPr lang="en-US" dirty="0" smtClean="0"/>
              <a:t> 7 4 9 5 2 6 1</a:t>
            </a:r>
          </a:p>
          <a:p>
            <a:pPr marL="0" indent="0" algn="ctr">
              <a:buNone/>
            </a:pPr>
            <a:r>
              <a:rPr lang="en-US" b="1" dirty="0" smtClean="0"/>
              <a:t>3</a:t>
            </a:r>
            <a:r>
              <a:rPr lang="en-US" dirty="0" smtClean="0"/>
              <a:t> </a:t>
            </a:r>
            <a:r>
              <a:rPr lang="en-US" u="sng" dirty="0" smtClean="0"/>
              <a:t>7</a:t>
            </a:r>
            <a:r>
              <a:rPr lang="en-US" dirty="0" smtClean="0"/>
              <a:t> 4 9 5 2 6 1</a:t>
            </a:r>
          </a:p>
          <a:p>
            <a:pPr marL="0" indent="0" algn="ctr">
              <a:buNone/>
            </a:pPr>
            <a:r>
              <a:rPr lang="en-US" dirty="0" smtClean="0"/>
              <a:t>3 </a:t>
            </a:r>
            <a:r>
              <a:rPr lang="en-US" b="1" dirty="0" smtClean="0"/>
              <a:t>7</a:t>
            </a:r>
            <a:r>
              <a:rPr lang="en-US" dirty="0" smtClean="0"/>
              <a:t> </a:t>
            </a:r>
            <a:r>
              <a:rPr lang="en-US" u="sng" dirty="0" smtClean="0"/>
              <a:t>4</a:t>
            </a:r>
            <a:r>
              <a:rPr lang="en-US" dirty="0" smtClean="0"/>
              <a:t> 9 5 2 6 1</a:t>
            </a:r>
          </a:p>
          <a:p>
            <a:pPr marL="0" indent="0" algn="ctr">
              <a:buNone/>
            </a:pPr>
            <a:r>
              <a:rPr lang="en-US" dirty="0" smtClean="0"/>
              <a:t>3 </a:t>
            </a:r>
            <a:r>
              <a:rPr lang="en-US" b="1" dirty="0" smtClean="0"/>
              <a:t>4</a:t>
            </a:r>
            <a:r>
              <a:rPr lang="en-US" dirty="0" smtClean="0"/>
              <a:t> 7 </a:t>
            </a:r>
            <a:r>
              <a:rPr lang="en-US" u="sng" dirty="0" smtClean="0"/>
              <a:t>9</a:t>
            </a:r>
            <a:r>
              <a:rPr lang="en-US" dirty="0" smtClean="0"/>
              <a:t> 5 2 6 1</a:t>
            </a:r>
          </a:p>
          <a:p>
            <a:pPr marL="0" indent="0" algn="ctr">
              <a:buNone/>
            </a:pPr>
            <a:r>
              <a:rPr lang="en-US" dirty="0" smtClean="0"/>
              <a:t>3 4 7 </a:t>
            </a:r>
            <a:r>
              <a:rPr lang="en-US" b="1" dirty="0" smtClean="0"/>
              <a:t>9</a:t>
            </a:r>
            <a:r>
              <a:rPr lang="en-US" dirty="0" smtClean="0"/>
              <a:t> </a:t>
            </a:r>
            <a:r>
              <a:rPr lang="en-US" u="sng" dirty="0" smtClean="0"/>
              <a:t>5</a:t>
            </a:r>
            <a:r>
              <a:rPr lang="en-US" dirty="0" smtClean="0"/>
              <a:t> 2 6 1</a:t>
            </a:r>
          </a:p>
          <a:p>
            <a:pPr marL="0" indent="0" algn="ctr">
              <a:buNone/>
            </a:pPr>
            <a:r>
              <a:rPr lang="en-US" dirty="0" smtClean="0"/>
              <a:t>3 4 </a:t>
            </a:r>
            <a:r>
              <a:rPr lang="en-US" b="1" dirty="0" smtClean="0"/>
              <a:t>5</a:t>
            </a:r>
            <a:r>
              <a:rPr lang="en-US" dirty="0" smtClean="0"/>
              <a:t> 7 9 </a:t>
            </a:r>
            <a:r>
              <a:rPr lang="en-US" u="sng" dirty="0" smtClean="0"/>
              <a:t>2</a:t>
            </a:r>
            <a:r>
              <a:rPr lang="en-US" dirty="0" smtClean="0"/>
              <a:t> 6 1</a:t>
            </a:r>
          </a:p>
          <a:p>
            <a:pPr marL="0" indent="0" algn="ctr">
              <a:buNone/>
            </a:pPr>
            <a:r>
              <a:rPr lang="en-US" b="1" dirty="0" smtClean="0"/>
              <a:t>2</a:t>
            </a:r>
            <a:r>
              <a:rPr lang="en-US" dirty="0" smtClean="0"/>
              <a:t> 3 4 5 7 9 </a:t>
            </a:r>
            <a:r>
              <a:rPr lang="en-US" u="sng" dirty="0" smtClean="0"/>
              <a:t>6</a:t>
            </a:r>
            <a:r>
              <a:rPr lang="en-US" dirty="0" smtClean="0"/>
              <a:t> 1</a:t>
            </a:r>
          </a:p>
          <a:p>
            <a:pPr marL="0" indent="0" algn="ctr">
              <a:buNone/>
            </a:pPr>
            <a:r>
              <a:rPr lang="en-US" dirty="0" smtClean="0"/>
              <a:t>2 3 4 5 </a:t>
            </a:r>
            <a:r>
              <a:rPr lang="en-US" b="1" dirty="0" smtClean="0"/>
              <a:t>6</a:t>
            </a:r>
            <a:r>
              <a:rPr lang="en-US" dirty="0" smtClean="0"/>
              <a:t> 7 9 </a:t>
            </a:r>
            <a:r>
              <a:rPr lang="en-US" u="sng" dirty="0" smtClean="0"/>
              <a:t>1</a:t>
            </a:r>
            <a:endParaRPr lang="en-US" dirty="0" smtClean="0"/>
          </a:p>
          <a:p>
            <a:pPr marL="0" indent="0" algn="ctr">
              <a:buNone/>
            </a:pPr>
            <a:r>
              <a:rPr lang="en-US" b="1" dirty="0" smtClean="0"/>
              <a:t>1</a:t>
            </a:r>
            <a:r>
              <a:rPr lang="en-US" dirty="0" smtClean="0"/>
              <a:t> 2 3 4 5 6 7 9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23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8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1079" y="505769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Insertion Sort: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87272" y="1613387"/>
            <a:ext cx="21637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Pseudo-code:</a:t>
            </a:r>
            <a:endParaRPr lang="en-US" sz="2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187272" y="1558278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5"/>
          <p:cNvSpPr>
            <a:spLocks noGrp="1"/>
          </p:cNvSpPr>
          <p:nvPr>
            <p:ph idx="1"/>
          </p:nvPr>
        </p:nvSpPr>
        <p:spPr>
          <a:xfrm>
            <a:off x="3351069" y="1886440"/>
            <a:ext cx="7248378" cy="4351338"/>
          </a:xfrm>
        </p:spPr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1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length(A) – 1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x = A[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 = I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j &gt; 0 and A[j-1] &gt; x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A[j] = A[j-1]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 = j - 1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end while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A[j] = x</a:t>
            </a:r>
            <a:endParaRPr lang="en-US" altLang="en-US" sz="2000" baseline="30000" dirty="0">
              <a:solidFill>
                <a:srgbClr val="0B0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end for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5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42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6000">
              <a:srgbClr val="16242C"/>
            </a:gs>
            <a:gs pos="82000">
              <a:srgbClr val="72D6E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21079" y="829327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Insertion Sort:</a:t>
            </a:r>
            <a:endParaRPr lang="en-US" sz="28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187272" y="1558278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/>
          <p:cNvSpPr txBox="1">
            <a:spLocks/>
          </p:cNvSpPr>
          <p:nvPr/>
        </p:nvSpPr>
        <p:spPr>
          <a:xfrm>
            <a:off x="650230" y="2356512"/>
            <a:ext cx="10357076" cy="363707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/>
              <a:t>An initialize section at the top</a:t>
            </a:r>
          </a:p>
          <a:p>
            <a:pPr lvl="1"/>
            <a:r>
              <a:rPr lang="en-US" dirty="0" smtClean="0"/>
              <a:t>An outer loop that handled the overall count and movement through the values</a:t>
            </a:r>
          </a:p>
          <a:p>
            <a:pPr lvl="1"/>
            <a:r>
              <a:rPr lang="en-US" dirty="0" smtClean="0"/>
              <a:t>A section that moved the pointer and checked if a number needed to be switched</a:t>
            </a:r>
          </a:p>
          <a:p>
            <a:pPr lvl="1"/>
            <a:r>
              <a:rPr lang="en-US" dirty="0" smtClean="0"/>
              <a:t>A section that switched the number</a:t>
            </a:r>
          </a:p>
          <a:p>
            <a:pPr lvl="1"/>
            <a:r>
              <a:rPr lang="en-US" dirty="0" smtClean="0"/>
              <a:t>A section that ended the switch</a:t>
            </a:r>
          </a:p>
          <a:p>
            <a:pPr lvl="1"/>
            <a:r>
              <a:rPr lang="en-US" dirty="0" smtClean="0"/>
              <a:t>A section consisting of only the return command once the algorithm was finished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87272" y="1726563"/>
            <a:ext cx="41063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</a:t>
            </a:r>
            <a:r>
              <a:rPr lang="en-US" sz="2400" dirty="0" smtClean="0"/>
              <a:t> Main Parts to Code Structure: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187272" y="2279090"/>
            <a:ext cx="9687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74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836</TotalTime>
  <Words>889</Words>
  <Application>Microsoft Office PowerPoint</Application>
  <PresentationFormat>Widescreen</PresentationFormat>
  <Paragraphs>184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Gungsuh</vt:lpstr>
      <vt:lpstr>Arial</vt:lpstr>
      <vt:lpstr>Calibri</vt:lpstr>
      <vt:lpstr>Calibri Light</vt:lpstr>
      <vt:lpstr>Cambria Math</vt:lpstr>
      <vt:lpstr>Consolas</vt:lpstr>
      <vt:lpstr>Courier New</vt:lpstr>
      <vt:lpstr>Courier Std</vt:lpstr>
      <vt:lpstr>Office Theme</vt:lpstr>
      <vt:lpstr>PowerPoint Presentation</vt:lpstr>
      <vt:lpstr>Bubble Sort:</vt:lpstr>
      <vt:lpstr>PowerPoint Presentation</vt:lpstr>
      <vt:lpstr>PowerPoint Presentation</vt:lpstr>
      <vt:lpstr>Bubble Sort:</vt:lpstr>
      <vt:lpstr>Insertion Sort:</vt:lpstr>
      <vt:lpstr>Insertion Sort:</vt:lpstr>
      <vt:lpstr>Insertion Sort:</vt:lpstr>
      <vt:lpstr>PowerPoint Presentation</vt:lpstr>
      <vt:lpstr>WILDCARD SORT: DIFFERENT SORTS CONSIDERED</vt:lpstr>
      <vt:lpstr>WILDCARD SORT: DIFFERENT SORTS CONSIDERED</vt:lpstr>
      <vt:lpstr>Quick Sort:</vt:lpstr>
      <vt:lpstr>Quick Sort:</vt:lpstr>
      <vt:lpstr>Quick Sort: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Keenan Brown</dc:creator>
  <cp:lastModifiedBy>Keenan Brown</cp:lastModifiedBy>
  <cp:revision>66</cp:revision>
  <dcterms:created xsi:type="dcterms:W3CDTF">2015-10-03T23:03:11Z</dcterms:created>
  <dcterms:modified xsi:type="dcterms:W3CDTF">2015-10-05T06:52:36Z</dcterms:modified>
</cp:coreProperties>
</file>